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301" r:id="rId3"/>
    <p:sldId id="281" r:id="rId4"/>
    <p:sldId id="280" r:id="rId5"/>
    <p:sldId id="282" r:id="rId6"/>
    <p:sldId id="30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8" r:id="rId19"/>
    <p:sldId id="294" r:id="rId20"/>
    <p:sldId id="295" r:id="rId21"/>
    <p:sldId id="296" r:id="rId22"/>
    <p:sldId id="297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0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7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33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3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48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900" y="778319"/>
            <a:ext cx="10782300" cy="1709581"/>
          </a:xfrm>
        </p:spPr>
        <p:txBody>
          <a:bodyPr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/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Exploring the World of Network Models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41" y="2731349"/>
            <a:ext cx="4870817" cy="3091935"/>
          </a:xfrm>
          <a:prstGeom prst="rect">
            <a:avLst/>
          </a:prstGeom>
          <a:effectLst>
            <a:outerShdw blurRad="127000" dist="76200" dir="27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0901" y="5903495"/>
            <a:ext cx="10782300" cy="779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i="1" dirty="0" smtClean="0"/>
              <a:t>Content based on: Managing </a:t>
            </a:r>
            <a:r>
              <a:rPr lang="en-US" sz="2000" b="1" i="1" dirty="0"/>
              <a:t>and Troubleshooting Networks, Mike Meyers, Fourth Edition</a:t>
            </a:r>
            <a:endParaRPr lang="en-US" sz="2000" b="1" dirty="0"/>
          </a:p>
        </p:txBody>
      </p:sp>
      <p:pic>
        <p:nvPicPr>
          <p:cNvPr id="9218" name="Picture 2" descr="https://cdn.thinglink.me/api/image/345976547527622658/1240/10/scaletowid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364641"/>
            <a:ext cx="1806575" cy="209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8623300" y="2487900"/>
            <a:ext cx="1219200" cy="1285875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LETS DO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8" y="1562537"/>
            <a:ext cx="6277697" cy="52393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When you send data on the Internet to another computer, which is a TCP/IP network, data goes through many routers before it reaches its destination. Here’s what happens: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Along it’s journey, each router receives frame and</a:t>
            </a:r>
            <a:r>
              <a:rPr lang="en-US" sz="2800" b="1" dirty="0" smtClean="0"/>
              <a:t>: 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4"/>
                </a:solidFill>
              </a:rPr>
              <a:t>strips off the frame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4"/>
                </a:solidFill>
              </a:rPr>
              <a:t>determines where to send the data based on the IP Address in the packet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4"/>
                </a:solidFill>
              </a:rPr>
              <a:t>Creates a new frame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4"/>
                </a:solidFill>
              </a:rPr>
              <a:t>Sends new frame with packet enclosed along its way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4"/>
                </a:solidFill>
              </a:rPr>
              <a:t>New frame will be correct frame for appropriate technology (DSL, phone line, for example)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When frame and packet finally reach the correct destination subnet’s router, the router</a:t>
            </a:r>
            <a:r>
              <a:rPr lang="en-US" sz="2800" b="1" dirty="0" smtClean="0"/>
              <a:t>: 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/>
                </a:solidFill>
              </a:rPr>
              <a:t>strips off the </a:t>
            </a:r>
            <a:r>
              <a:rPr lang="en-US" b="1" dirty="0" smtClean="0">
                <a:solidFill>
                  <a:schemeClr val="accent4"/>
                </a:solidFill>
              </a:rPr>
              <a:t>frame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4"/>
                </a:solidFill>
              </a:rPr>
              <a:t>Looks @ the destination IP Address</a:t>
            </a:r>
          </a:p>
          <a:p>
            <a:pPr marL="547688" lvl="2" indent="-90488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4"/>
                </a:solidFill>
              </a:rPr>
              <a:t>Create a frame with appropriate destination MAC Address that matches the IP Address and send it to appropriate computer</a:t>
            </a:r>
            <a:endParaRPr lang="en-US" b="1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The NIC then receives the frame and passes off the packet to packet-specific software that knows what to do with the packet, which handles </a:t>
            </a:r>
            <a:r>
              <a:rPr lang="en-US" sz="2800" b="1" dirty="0">
                <a:solidFill>
                  <a:schemeClr val="accent6"/>
                </a:solidFill>
              </a:rPr>
              <a:t>the rest </a:t>
            </a:r>
            <a:r>
              <a:rPr lang="en-US" sz="2800" b="1" dirty="0" smtClean="0">
                <a:solidFill>
                  <a:schemeClr val="accent6"/>
                </a:solidFill>
              </a:rPr>
              <a:t>of the process (layers 4-7)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IMPORTANT!! The NIC can’t handle the packet, only the frame, but needs the MAC Address so it can receive the frame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 So…The NIC is still highly important because it is the connection between the hardware and software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3: THE NETWORK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HOW DOES THIS WORK SO FAR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rgbClr val="C6EAFB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189" y="2410327"/>
            <a:ext cx="4131649" cy="38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WHERE ARE WE IN OUR JOURNEY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4982" y="3189212"/>
            <a:ext cx="3948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WE HAVE COVERED LAYERS 1-3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/>
          <p:cNvCxnSpPr>
            <a:stCxn id="2" idx="2"/>
            <a:endCxn id="14" idx="1"/>
          </p:cNvCxnSpPr>
          <p:nvPr/>
        </p:nvCxnSpPr>
        <p:spPr>
          <a:xfrm>
            <a:off x="2199081" y="3650877"/>
            <a:ext cx="2105580" cy="20824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4304661" y="4945594"/>
            <a:ext cx="307443" cy="1575521"/>
          </a:xfrm>
          <a:prstGeom prst="leftBrace">
            <a:avLst>
              <a:gd name="adj1" fmla="val 315414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764505" y="2281991"/>
            <a:ext cx="3080084" cy="4315325"/>
            <a:chOff x="5257800" y="1295400"/>
            <a:chExt cx="3276600" cy="4876800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rgbClr val="C6EAFB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0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rgbClr val="FBC7B2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1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rgbClr val="FFF798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32" name="Left Brace 31"/>
          <p:cNvSpPr/>
          <p:nvPr/>
        </p:nvSpPr>
        <p:spPr>
          <a:xfrm rot="10633446">
            <a:off x="8150711" y="4939074"/>
            <a:ext cx="307443" cy="1575521"/>
          </a:xfrm>
          <a:prstGeom prst="leftBrace">
            <a:avLst>
              <a:gd name="adj1" fmla="val 315414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V="1">
            <a:off x="8457974" y="4563979"/>
            <a:ext cx="1006868" cy="11554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988559" y="3608656"/>
            <a:ext cx="41230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Layer 3 is the LAST layer 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To deal directly with hardware….</a:t>
            </a:r>
          </a:p>
        </p:txBody>
      </p:sp>
      <p:pic>
        <p:nvPicPr>
          <p:cNvPr id="38" name="Picture 2" descr="http://sd.keepcalm-o-matic.co.uk/i/keep-calm-and-lets-review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78" y="2182729"/>
            <a:ext cx="1135814" cy="13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NOW…LET’S GO INTO LAYERS 4-7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64505" y="2281991"/>
            <a:ext cx="3080084" cy="4315325"/>
            <a:chOff x="5257800" y="1295400"/>
            <a:chExt cx="3276600" cy="487680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rgbClr val="B9CCEA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rgbClr val="CBE6C9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rgbClr val="FFDFBE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rgbClr val="D8C4DF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4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36" name="Left Brace 35"/>
          <p:cNvSpPr/>
          <p:nvPr/>
        </p:nvSpPr>
        <p:spPr>
          <a:xfrm>
            <a:off x="4312682" y="2550696"/>
            <a:ext cx="307443" cy="1996496"/>
          </a:xfrm>
          <a:prstGeom prst="leftBrace">
            <a:avLst>
              <a:gd name="adj1" fmla="val 315414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612037" y="4833690"/>
            <a:ext cx="2068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LET’S EXPLORE!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3074" name="Picture 2" descr="http://cdn.collider.com/wp-content/uploads/star-wars-han-solo-harrison-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74" y="2737882"/>
            <a:ext cx="2719596" cy="204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8081843" y="2928433"/>
            <a:ext cx="36485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Remember…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Layers 4-7 work strictly with:</a:t>
            </a:r>
          </a:p>
          <a:p>
            <a:pPr algn="ctr"/>
            <a:r>
              <a:rPr lang="en-US" sz="3200" b="1" dirty="0" smtClean="0">
                <a:solidFill>
                  <a:schemeClr val="accent4"/>
                </a:solidFill>
              </a:rPr>
              <a:t>SOFTWARE</a:t>
            </a:r>
            <a:endParaRPr lang="en-US" sz="2400" b="1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3" y="1508958"/>
            <a:ext cx="6638645" cy="534904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/>
              <a:t>Data must be CHOPPED UP before it can be sent across a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To </a:t>
            </a:r>
            <a:r>
              <a:rPr lang="en-US" sz="2800" b="1" dirty="0" smtClean="0">
                <a:solidFill>
                  <a:schemeClr val="accent6"/>
                </a:solidFill>
              </a:rPr>
              <a:t>send</a:t>
            </a:r>
            <a:r>
              <a:rPr lang="en-US" sz="2800" b="1" dirty="0" smtClean="0"/>
              <a:t> data across a huge network, a computer must be able to: </a:t>
            </a:r>
          </a:p>
          <a:p>
            <a:pPr marL="547688" lvl="2" indent="-90488">
              <a:buFont typeface="Wingdings" panose="05000000000000000000" pitchFamily="2" charset="2"/>
              <a:buChar char="ü"/>
            </a:pPr>
            <a:r>
              <a:rPr lang="en-US" sz="2100" b="1" dirty="0" smtClean="0">
                <a:solidFill>
                  <a:schemeClr val="accent1"/>
                </a:solidFill>
              </a:rPr>
              <a:t>chop the data into chunks that will fit into a packet (and the NIC’s frame)</a:t>
            </a:r>
          </a:p>
          <a:p>
            <a:pPr marL="547688" lvl="2" indent="-90488">
              <a:buFont typeface="Wingdings" panose="05000000000000000000" pitchFamily="2" charset="2"/>
              <a:buChar char="ü"/>
            </a:pPr>
            <a:r>
              <a:rPr lang="en-US" sz="2100" b="1" dirty="0" smtClean="0">
                <a:solidFill>
                  <a:schemeClr val="accent1"/>
                </a:solidFill>
              </a:rPr>
              <a:t>organize the packets </a:t>
            </a:r>
          </a:p>
          <a:p>
            <a:pPr marL="547688" lvl="2" indent="-90488">
              <a:buFont typeface="Wingdings" panose="05000000000000000000" pitchFamily="2" charset="2"/>
              <a:buChar char="ü"/>
            </a:pPr>
            <a:r>
              <a:rPr lang="en-US" sz="2100" b="1" dirty="0" smtClean="0">
                <a:solidFill>
                  <a:schemeClr val="accent1"/>
                </a:solidFill>
              </a:rPr>
              <a:t>Hand them to the NIC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To </a:t>
            </a:r>
            <a:r>
              <a:rPr lang="en-US" sz="2800" b="1" dirty="0" smtClean="0">
                <a:solidFill>
                  <a:schemeClr val="accent6"/>
                </a:solidFill>
              </a:rPr>
              <a:t>receive</a:t>
            </a:r>
            <a:r>
              <a:rPr lang="en-US" sz="2800" b="1" dirty="0" smtClean="0"/>
              <a:t> data, a computer must be able to: </a:t>
            </a:r>
          </a:p>
          <a:p>
            <a:pPr marL="547688" lvl="2" indent="-90488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Recognize a series of incoming packets</a:t>
            </a:r>
            <a:endParaRPr lang="en-US" b="1" dirty="0">
              <a:solidFill>
                <a:schemeClr val="accent1"/>
              </a:solidFill>
            </a:endParaRPr>
          </a:p>
          <a:p>
            <a:pPr marL="547688" lvl="2" indent="-90488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Reassemble the packets correctly</a:t>
            </a:r>
          </a:p>
          <a:p>
            <a:pPr marL="547688" lvl="2" indent="-90488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Verify that all the packets arrived in solid shape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The Transport Protocol </a:t>
            </a:r>
            <a:r>
              <a:rPr lang="en-US" sz="2800" b="1" dirty="0" smtClean="0"/>
              <a:t>breaks up the data into chunks called </a:t>
            </a:r>
            <a:r>
              <a:rPr lang="en-US" sz="2800" b="1" i="1" dirty="0" smtClean="0">
                <a:solidFill>
                  <a:schemeClr val="accent6"/>
                </a:solidFill>
              </a:rPr>
              <a:t>segments</a:t>
            </a:r>
            <a:r>
              <a:rPr lang="en-US" sz="2800" b="1" dirty="0" smtClean="0"/>
              <a:t> or </a:t>
            </a:r>
            <a:r>
              <a:rPr lang="en-US" sz="2800" b="1" i="1" dirty="0" smtClean="0">
                <a:solidFill>
                  <a:schemeClr val="accent6"/>
                </a:solidFill>
              </a:rPr>
              <a:t>datagrams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/>
                </a:solidFill>
              </a:rPr>
              <a:t>The Transport Protocol </a:t>
            </a:r>
            <a:r>
              <a:rPr lang="en-US" sz="2800" b="1" dirty="0" smtClean="0"/>
              <a:t>gives each </a:t>
            </a:r>
            <a:r>
              <a:rPr lang="en-US" sz="2800" b="1" dirty="0" smtClean="0">
                <a:solidFill>
                  <a:schemeClr val="accent6"/>
                </a:solidFill>
              </a:rPr>
              <a:t>segment</a:t>
            </a:r>
            <a:r>
              <a:rPr lang="en-US" sz="2800" b="1" dirty="0" smtClean="0"/>
              <a:t> of data some type of sequence number (datagrams don’t get sequence numbers)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accent6"/>
                </a:solidFill>
              </a:rPr>
              <a:t> </a:t>
            </a:r>
            <a:r>
              <a:rPr lang="en-US" sz="2800" b="1" i="1" dirty="0" smtClean="0"/>
              <a:t>Embedded into the data within each packet is:</a:t>
            </a:r>
          </a:p>
          <a:p>
            <a:pPr marL="346075" lvl="1" indent="-571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 a sequencing number </a:t>
            </a:r>
          </a:p>
          <a:p>
            <a:pPr marL="346075" lvl="1" indent="-5715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1"/>
                </a:solidFill>
              </a:rPr>
              <a:t>The total number of segments so the system can put the data back together</a:t>
            </a:r>
            <a:endParaRPr lang="en-US" sz="28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6"/>
                </a:solidFill>
              </a:rPr>
              <a:t>In other words…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6"/>
                </a:solidFill>
              </a:rPr>
              <a:t>The TRANSPORT LAYER establishes an order for the data within a packet so that it can be disassembled and reassembled</a:t>
            </a: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4: THE NETWORK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ASSEMBLY AND DISASSEMBLY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rgbClr val="D8C4DF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0242" name="Picture 2" descr="http://www.fitfaithfulthankful.com/wp-content/uploads/2015/11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32" y="2343902"/>
            <a:ext cx="3726616" cy="216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07" y="1729198"/>
            <a:ext cx="6638645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/>
              <a:t>Overall, we talked about how the </a:t>
            </a:r>
            <a:r>
              <a:rPr lang="en-US" sz="2800" b="1" dirty="0" smtClean="0">
                <a:solidFill>
                  <a:schemeClr val="accent6"/>
                </a:solidFill>
              </a:rPr>
              <a:t>TRANSPORT LAYER: 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Assembles and disassembles data, puts information into the packet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The </a:t>
            </a:r>
            <a:r>
              <a:rPr lang="en-US" b="1" dirty="0" smtClean="0">
                <a:solidFill>
                  <a:schemeClr val="accent6"/>
                </a:solidFill>
              </a:rPr>
              <a:t>TRANSPORT LAYER </a:t>
            </a:r>
            <a:r>
              <a:rPr lang="en-US" b="1" dirty="0" smtClean="0">
                <a:solidFill>
                  <a:schemeClr val="accent1"/>
                </a:solidFill>
              </a:rPr>
              <a:t>also 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Initializes requests to receive packets that weren't received or were corrupted 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Basically, the transport layer uses it’s software to ask the sending computer to resend a packet or two that may have been lost or corrupted</a:t>
            </a:r>
          </a:p>
          <a:p>
            <a:pPr marL="0" indent="0">
              <a:buNone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4: THE NETWORK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REQUESTS UNRECEIVED DATA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rgbClr val="D8C4DF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1266" name="Picture 2" descr="http://image.slidesharecdn.com/random-110808083142-phpapp01/95/-10-728.jpg?cb=1312792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91" y="2674771"/>
            <a:ext cx="3235493" cy="24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WHERE ARE WE IN OUR JOURNEY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0800000">
            <a:off x="7777775" y="4183593"/>
            <a:ext cx="307443" cy="1872300"/>
          </a:xfrm>
          <a:prstGeom prst="leftBrace">
            <a:avLst>
              <a:gd name="adj1" fmla="val 315414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08" y="2407724"/>
            <a:ext cx="6129586" cy="383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05007" y="4617974"/>
            <a:ext cx="238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DO YOU UNDERSTAND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LAYERS 1-4?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LET’S REVIEW!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2290" name="Picture 2" descr="http://sd.keepcalm-o-matic.co.uk/i/keep-calm-and-lets-review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2" y="2467710"/>
            <a:ext cx="1656921" cy="19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ON TO LAYER 5!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64505" y="2281991"/>
            <a:ext cx="3080084" cy="4315325"/>
            <a:chOff x="5257800" y="1295400"/>
            <a:chExt cx="3276600" cy="487680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rgbClr val="FFDFBE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4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01980" y="4833690"/>
            <a:ext cx="1088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5 Alive!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3314" name="Picture 2" descr="http://static.srcdn.com/slir/w700-h350-q90-c700:350/wp-content/uploads/indiana-jones-5-reboot-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28" y="3189212"/>
            <a:ext cx="3060867" cy="153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69" y="1417547"/>
            <a:ext cx="7150992" cy="5376699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/>
              <a:t>Remember…software assembles and disassembles packets (layer 4), what happens next?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On a network, computers and other systems </a:t>
            </a:r>
            <a:r>
              <a:rPr lang="en-US" sz="2800" b="1" dirty="0" smtClean="0">
                <a:solidFill>
                  <a:schemeClr val="accent6"/>
                </a:solidFill>
              </a:rPr>
              <a:t>talk to each other ALL THE TIME </a:t>
            </a:r>
            <a:r>
              <a:rPr lang="en-US" sz="2800" b="1" dirty="0" smtClean="0"/>
              <a:t>(see example)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Such talking occurs through the </a:t>
            </a:r>
            <a:r>
              <a:rPr lang="en-US" sz="2800" b="1" dirty="0" smtClean="0">
                <a:solidFill>
                  <a:schemeClr val="accent6"/>
                </a:solidFill>
              </a:rPr>
              <a:t>TCP protocol: enables </a:t>
            </a:r>
            <a:r>
              <a:rPr lang="en-US" sz="2800" b="1" dirty="0">
                <a:solidFill>
                  <a:schemeClr val="accent6"/>
                </a:solidFill>
              </a:rPr>
              <a:t>two hosts to establish a connection and exchange streams of data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In other words, there are requests being sent and received to computers, severs, etc. ALL THE TIME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Print jobs, web addresses, accessing files,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T</a:t>
            </a:r>
            <a:r>
              <a:rPr lang="en-US" sz="2800" b="1" dirty="0" smtClean="0"/>
              <a:t>here must be a way to handle the multiple requests: 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Must be a way to direct incoming files, print jobs, web pages to the right computer or printer or server, etc.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Operating system must enable one system to be able to connect to another system to verity that the systems can handle the request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Example: 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If my computer wants to send a print job to the printer in PH029, my computer contacts the router/switch associated with the printer to see if it can handle the print job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This is accomplished through the </a:t>
            </a:r>
            <a:r>
              <a:rPr lang="en-US" b="1" dirty="0" smtClean="0">
                <a:solidFill>
                  <a:schemeClr val="accent6"/>
                </a:solidFill>
              </a:rPr>
              <a:t>SESSION SOFTWARE </a:t>
            </a:r>
            <a:r>
              <a:rPr lang="en-US" b="1" dirty="0" smtClean="0"/>
              <a:t>and is the core of the</a:t>
            </a:r>
            <a:r>
              <a:rPr lang="en-US" b="1" dirty="0" smtClean="0">
                <a:solidFill>
                  <a:schemeClr val="accent6"/>
                </a:solidFill>
              </a:rPr>
              <a:t> SESSION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The SESSION LAYER </a:t>
            </a:r>
            <a:r>
              <a:rPr lang="en-US" b="1" dirty="0" smtClean="0"/>
              <a:t>handles all the sessions for a system. Specifically it: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initiates sessions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accepts sessions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opens and closes sessions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5: THE SESSION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WHAT IS GOING ON?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rgbClr val="FFDFBE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6" y="2566738"/>
            <a:ext cx="416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3655" y="308629"/>
            <a:ext cx="4531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LETS SEE OUR SESSIONS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7979" y="1845537"/>
            <a:ext cx="257987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Click Start 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Type </a:t>
            </a:r>
            <a:r>
              <a:rPr lang="en-US" b="1" dirty="0" err="1" smtClean="0">
                <a:solidFill>
                  <a:schemeClr val="accent4"/>
                </a:solidFill>
              </a:rPr>
              <a:t>cmd</a:t>
            </a:r>
            <a:endParaRPr lang="en-US" b="1" dirty="0" smtClean="0">
              <a:solidFill>
                <a:schemeClr val="accent4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Select the </a:t>
            </a:r>
            <a:r>
              <a:rPr lang="en-US" b="1" dirty="0" err="1" smtClean="0">
                <a:solidFill>
                  <a:schemeClr val="accent4"/>
                </a:solidFill>
              </a:rPr>
              <a:t>cmd</a:t>
            </a:r>
            <a:r>
              <a:rPr lang="en-US" b="1" dirty="0" smtClean="0">
                <a:solidFill>
                  <a:schemeClr val="accent4"/>
                </a:solidFill>
              </a:rPr>
              <a:t> application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Type </a:t>
            </a:r>
            <a:r>
              <a:rPr lang="en-US" b="1" dirty="0" err="1" smtClean="0">
                <a:solidFill>
                  <a:schemeClr val="accent6"/>
                </a:solidFill>
              </a:rPr>
              <a:t>netstat</a:t>
            </a:r>
            <a:r>
              <a:rPr lang="en-US" b="1" dirty="0" smtClean="0">
                <a:solidFill>
                  <a:schemeClr val="accent6"/>
                </a:solidFill>
              </a:rPr>
              <a:t> -a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Push enter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Look at all the sessions!</a:t>
            </a:r>
            <a:endParaRPr lang="en-US" b="1" dirty="0">
              <a:solidFill>
                <a:schemeClr val="accent4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rgbClr val="FFDFBE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7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9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0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19" y="1509034"/>
            <a:ext cx="5420853" cy="42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WHERE ARE WE IN OUR JOURNEY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0800000">
            <a:off x="7777774" y="3697705"/>
            <a:ext cx="307443" cy="2358188"/>
          </a:xfrm>
          <a:prstGeom prst="leftBrace">
            <a:avLst>
              <a:gd name="adj1" fmla="val 315414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5007" y="4617974"/>
            <a:ext cx="238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DO YOU UNDERSTAND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LAYERS 1-5?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LET’S REVIEW!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2290" name="Picture 2" descr="http://sd.keepcalm-o-matic.co.uk/i/keep-calm-and-lets-review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2" y="2467710"/>
            <a:ext cx="1656921" cy="19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56" y="2485969"/>
            <a:ext cx="5709401" cy="35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WHERE ARE WE IN OUR JOURNEY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0800000">
            <a:off x="7777772" y="4820653"/>
            <a:ext cx="307443" cy="898356"/>
          </a:xfrm>
          <a:prstGeom prst="leftBrace">
            <a:avLst>
              <a:gd name="adj1" fmla="val 315414"/>
              <a:gd name="adj2" fmla="val 50000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05007" y="4617974"/>
            <a:ext cx="2382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DO YOU UNDERSTAND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LAYERS 1-2?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LET’S REVIEW!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2290" name="Picture 2" descr="http://sd.keepcalm-o-matic.co.uk/i/keep-calm-and-lets-review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902" y="2467710"/>
            <a:ext cx="1656921" cy="19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0" y="2334126"/>
            <a:ext cx="6329617" cy="338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ON TO LAYER 6 &amp; 7!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64505" y="2281991"/>
            <a:ext cx="3080084" cy="4315325"/>
            <a:chOff x="5257800" y="1295400"/>
            <a:chExt cx="3276600" cy="487680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rgbClr val="CBE6C9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2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3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4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307759" y="4833690"/>
            <a:ext cx="2677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Let’s keep exploring!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028" name="Picture 4" descr="Image result for sta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8" y="2482151"/>
            <a:ext cx="3684363" cy="19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91" y="1570283"/>
            <a:ext cx="6638645" cy="507131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The </a:t>
            </a:r>
            <a:r>
              <a:rPr lang="en-US" sz="2800" b="1" dirty="0" smtClean="0">
                <a:solidFill>
                  <a:schemeClr val="accent6"/>
                </a:solidFill>
              </a:rPr>
              <a:t>PRESENTATION LAYER </a:t>
            </a:r>
            <a:r>
              <a:rPr lang="en-US" sz="2800" b="1" dirty="0" smtClean="0"/>
              <a:t>translates and coverts data from lower layers into a format useable by the application layer and </a:t>
            </a:r>
            <a:r>
              <a:rPr lang="en-US" sz="2800" b="1" i="1" dirty="0" smtClean="0"/>
              <a:t>vice versa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4"/>
                </a:solidFill>
              </a:rPr>
              <a:t>It prepares the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accent4"/>
                </a:solidFill>
              </a:rPr>
              <a:t>Takes data from the application layer and marks it with formatting code such as .doc, .jpg, .txt,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smtClean="0">
                <a:solidFill>
                  <a:schemeClr val="accent4"/>
                </a:solidFill>
              </a:rPr>
              <a:t>Also…deals </a:t>
            </a:r>
            <a:r>
              <a:rPr lang="en-US" sz="2800" b="1" dirty="0">
                <a:solidFill>
                  <a:schemeClr val="accent4"/>
                </a:solidFill>
              </a:rPr>
              <a:t>with compression and encapsulation. It compresses (on sending computer) and decompresses (on receiving computer) the data file. </a:t>
            </a:r>
            <a:endParaRPr lang="en-US" sz="2800" b="1" dirty="0" smtClean="0">
              <a:solidFill>
                <a:schemeClr val="accent4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In the OSI Model, the protocols that function at this layer are not so clear cut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For example</a:t>
            </a:r>
            <a:r>
              <a:rPr lang="en-US" sz="2800" b="1" dirty="0"/>
              <a:t>, TLS (Transport Layer Security) and SSL (Secure Sockets </a:t>
            </a:r>
            <a:r>
              <a:rPr lang="en-US" sz="2800" b="1" dirty="0" smtClean="0"/>
              <a:t>Layer) protocols encrypt and decrypt in layer 6, but initiate in layer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That is all I expect you to know for now</a:t>
            </a:r>
            <a:endParaRPr lang="en-US" b="1" dirty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6: THE PRESENTATION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WHAT IS GOING ON?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79" y="2554705"/>
            <a:ext cx="4765647" cy="29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91" y="1570283"/>
            <a:ext cx="6309783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The </a:t>
            </a:r>
            <a:r>
              <a:rPr lang="en-US" b="1" dirty="0" smtClean="0">
                <a:solidFill>
                  <a:schemeClr val="accent6"/>
                </a:solidFill>
              </a:rPr>
              <a:t>APPLICATION LAYER </a:t>
            </a:r>
            <a:r>
              <a:rPr lang="en-US" b="1" dirty="0" smtClean="0"/>
              <a:t>involves the actual applications you and I use everyday 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Windows 7; Google Chrome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You use and experience a network through an </a:t>
            </a:r>
            <a:r>
              <a:rPr lang="en-US" b="1" i="1" dirty="0" smtClean="0">
                <a:solidFill>
                  <a:schemeClr val="accent6"/>
                </a:solidFill>
              </a:rPr>
              <a:t>application</a:t>
            </a:r>
            <a:endParaRPr lang="en-US" b="1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IMPORTANT: the </a:t>
            </a:r>
            <a:r>
              <a:rPr lang="en-US" b="1" dirty="0" smtClean="0">
                <a:solidFill>
                  <a:schemeClr val="accent6"/>
                </a:solidFill>
              </a:rPr>
              <a:t>APPLICATION LAYER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does not</a:t>
            </a:r>
            <a:r>
              <a:rPr lang="en-US" b="1" dirty="0" smtClean="0"/>
              <a:t> refer to the applications themselves, but to the code built into all operating systems that enables network-aware applications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In other words, Layer 7 involves more the </a:t>
            </a:r>
            <a:r>
              <a:rPr lang="en-US" b="1" dirty="0" smtClean="0">
                <a:solidFill>
                  <a:schemeClr val="accent6"/>
                </a:solidFill>
              </a:rPr>
              <a:t>application programming interfaces (APIs)</a:t>
            </a:r>
            <a:r>
              <a:rPr lang="en-US" b="1" dirty="0" smtClean="0"/>
              <a:t>, which enable programmers to make software applications network-aware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7: THE APPLICATION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WHAT IS GOING ON?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accent6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1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9458" name="Picture 2" descr="http://blogs.msdn.com/blogfiles/usisvde/WindowsLiveWriter/CompatiblewithWindows7SoftwareLogoToolki_B4BE/windows%207%20bl%20v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911" y="2305885"/>
            <a:ext cx="1448636" cy="8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abdus.me/wp-content/uploads/2013/01/Gmail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419" y="3996138"/>
            <a:ext cx="3085265" cy="10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643" y="1300831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OUR JOURNEY CONCLUDES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2290" name="Picture 2" descr="http://sd.keepcalm-o-matic.co.uk/i/keep-calm-and-lets-review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92" y="2681003"/>
            <a:ext cx="1656921" cy="19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97" y="2641767"/>
            <a:ext cx="5638768" cy="35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087" y="2487334"/>
            <a:ext cx="3817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That was an epic adventure through </a:t>
            </a:r>
          </a:p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the </a:t>
            </a:r>
            <a:r>
              <a:rPr lang="en-US" sz="2000" b="1" dirty="0" smtClean="0">
                <a:solidFill>
                  <a:schemeClr val="accent6"/>
                </a:solidFill>
              </a:rPr>
              <a:t>7 layers of the OSI Model</a:t>
            </a:r>
            <a:r>
              <a:rPr lang="en-US" sz="2000" b="1" dirty="0" smtClean="0">
                <a:solidFill>
                  <a:schemeClr val="accent4"/>
                </a:solidFill>
              </a:rPr>
              <a:t>!!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17416" name="Picture 8" descr="http://big.assets.huffingtonpost.com/Smil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1" y="3410701"/>
            <a:ext cx="3338856" cy="18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946" y="1227908"/>
            <a:ext cx="10753725" cy="3766185"/>
          </a:xfrm>
        </p:spPr>
        <p:txBody>
          <a:bodyPr>
            <a:normAutofit/>
          </a:bodyPr>
          <a:lstStyle/>
          <a:p>
            <a:pPr algn="ctr"/>
            <a:endParaRPr lang="en-US" sz="4800" b="1" dirty="0" smtClean="0"/>
          </a:p>
          <a:p>
            <a:pPr algn="ctr"/>
            <a:r>
              <a:rPr lang="en-US" sz="6000" b="1" dirty="0" smtClean="0">
                <a:solidFill>
                  <a:srgbClr val="00B0F0"/>
                </a:solidFill>
              </a:rPr>
              <a:t>Let’s Work </a:t>
            </a:r>
            <a:r>
              <a:rPr lang="en-US" sz="6000" b="1" smtClean="0">
                <a:solidFill>
                  <a:srgbClr val="00B0F0"/>
                </a:solidFill>
              </a:rPr>
              <a:t>on </a:t>
            </a:r>
            <a:r>
              <a:rPr lang="en-US" sz="6000" b="1" smtClean="0">
                <a:solidFill>
                  <a:srgbClr val="00B0F0"/>
                </a:solidFill>
              </a:rPr>
              <a:t>HoA#1</a:t>
            </a:r>
            <a:r>
              <a:rPr lang="en-US" sz="6000" b="1" dirty="0" smtClean="0">
                <a:solidFill>
                  <a:srgbClr val="00B0F0"/>
                </a:solidFill>
              </a:rPr>
              <a:t>: Part 2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LAYERS 3-7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4865" y="4319155"/>
            <a:ext cx="1971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LET’S EXPLORE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2788683" y="3717849"/>
            <a:ext cx="1620253" cy="101366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4408936" y="2382435"/>
            <a:ext cx="211692" cy="2670828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en/b/b4/Buzz_Lighty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72" y="132215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860759" y="2209300"/>
            <a:ext cx="3080084" cy="4315325"/>
            <a:chOff x="5257800" y="1295400"/>
            <a:chExt cx="3276600" cy="4876800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rgbClr val="B9CCEA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rgbClr val="CBE6C9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rgbClr val="FFDFBE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rgbClr val="D8C4DF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21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rgbClr val="C6EAFB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23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20846" y="952820"/>
            <a:ext cx="3930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TO INFINITI…AND BEYOND LAYERS 1 &amp; </a:t>
            </a:r>
            <a:r>
              <a:rPr lang="en-US" b="1" dirty="0" smtClean="0">
                <a:solidFill>
                  <a:schemeClr val="accent4"/>
                </a:solidFill>
              </a:rPr>
              <a:t>2! 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8" y="1562538"/>
            <a:ext cx="7096347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b="1" dirty="0" smtClean="0"/>
              <a:t>Layers 1 and 2 are good for simple networks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Single switches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/>
              <a:t> But what about for a HUGE network? One like the Internet??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smtClean="0">
                <a:solidFill>
                  <a:schemeClr val="accent6"/>
                </a:solidFill>
              </a:rPr>
              <a:t>PROBLEMS: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Millions of computers cannot broadcast over huge networks or else data will not get through – TOO MUCH GOING ON!!</a:t>
            </a: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Ethernet is not the only data/technology that flows through large networks; don’t know what to do with MAC Addresses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Solution</a:t>
            </a:r>
            <a:r>
              <a:rPr lang="en-US" b="1" dirty="0" smtClean="0"/>
              <a:t>: A </a:t>
            </a:r>
            <a:r>
              <a:rPr lang="en-US" b="1" dirty="0" smtClean="0">
                <a:solidFill>
                  <a:schemeClr val="accent6"/>
                </a:solidFill>
              </a:rPr>
              <a:t>logical addressing </a:t>
            </a:r>
            <a:r>
              <a:rPr lang="en-US" b="1" dirty="0" smtClean="0"/>
              <a:t>method </a:t>
            </a:r>
            <a:r>
              <a:rPr lang="en-US" b="1" i="1" dirty="0" smtClean="0"/>
              <a:t>not based on the physical machine </a:t>
            </a:r>
            <a:endParaRPr lang="en-US" b="1" i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938" y="308629"/>
            <a:ext cx="6515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PROBLEMS WITH JUST LAYER 1 &amp; 2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http://blyon.com/blyon-cdn/opte/maps/static/1069646562.LGL.2D.700x7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53" y="1403685"/>
            <a:ext cx="3117014" cy="31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56410" y="4600092"/>
            <a:ext cx="189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entire Internet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03" y="1305864"/>
            <a:ext cx="5250530" cy="31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91" y="1305864"/>
            <a:ext cx="6141612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Logical Addressing</a:t>
            </a:r>
            <a:r>
              <a:rPr lang="en-US" b="1" dirty="0" smtClean="0"/>
              <a:t>: ignores the hardware and enables breaking a large network into </a:t>
            </a:r>
            <a:r>
              <a:rPr lang="en-US" b="1" i="1" dirty="0" smtClean="0">
                <a:solidFill>
                  <a:schemeClr val="accent6"/>
                </a:solidFill>
              </a:rPr>
              <a:t>subnets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To move past the physical machine….need to create </a:t>
            </a:r>
            <a:r>
              <a:rPr lang="en-US" b="1" i="1" dirty="0" smtClean="0">
                <a:solidFill>
                  <a:schemeClr val="accent6"/>
                </a:solidFill>
              </a:rPr>
              <a:t>Network Protocols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Two highly important network protocols that work together to deliver data: </a:t>
            </a:r>
          </a:p>
          <a:p>
            <a:pPr marL="344488" indent="-111125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6"/>
                </a:solidFill>
              </a:rPr>
              <a:t> IP (Internet Protocol)</a:t>
            </a:r>
          </a:p>
          <a:p>
            <a:pPr marL="344488" indent="-111125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6"/>
                </a:solidFill>
              </a:rPr>
              <a:t> TCP (Transmission Control Protocol)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b="1" dirty="0" smtClean="0"/>
              <a:t>Most networks today are based on TCP/IP network protocols</a:t>
            </a:r>
            <a:endParaRPr lang="en-US" b="1" i="1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 </a:t>
            </a:r>
            <a:r>
              <a:rPr lang="en-US" b="1" i="1" dirty="0" smtClean="0">
                <a:solidFill>
                  <a:schemeClr val="accent6"/>
                </a:solidFill>
              </a:rPr>
              <a:t>What do the protocols do??</a:t>
            </a:r>
            <a:endParaRPr lang="en-US" b="1" i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88784" y="308629"/>
            <a:ext cx="430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LOGICAL ADDRESSING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4506" y="4500873"/>
            <a:ext cx="1434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Single Switch; 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10-computer LAN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31188" y="4284204"/>
            <a:ext cx="2260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LAN broken into two subnets 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with five-computers in each</a:t>
            </a:r>
            <a:endParaRPr lang="en-US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85" y="1300288"/>
            <a:ext cx="10753725" cy="8101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500" b="1" dirty="0" smtClean="0">
                <a:solidFill>
                  <a:schemeClr val="accent4"/>
                </a:solidFill>
              </a:rPr>
              <a:t>ENTERING THE THIRD LAYER….</a:t>
            </a:r>
          </a:p>
          <a:p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64505" y="2281991"/>
            <a:ext cx="3080084" cy="4315325"/>
            <a:chOff x="5257800" y="1295400"/>
            <a:chExt cx="3276600" cy="487680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rgbClr val="C6EAFB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1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1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96" y="3260946"/>
            <a:ext cx="5250530" cy="31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9" y="1562538"/>
            <a:ext cx="5979668" cy="5071312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6"/>
                </a:solidFill>
              </a:rPr>
              <a:t> What does IP do?</a:t>
            </a:r>
            <a:r>
              <a:rPr lang="en-US" sz="2800" b="1" dirty="0" smtClean="0"/>
              <a:t> 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makes sure that a piece of data gets to where it needs to go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Gives each device on a network a unique </a:t>
            </a:r>
            <a:r>
              <a:rPr lang="en-US" b="1" i="1" dirty="0" smtClean="0">
                <a:solidFill>
                  <a:schemeClr val="accent6"/>
                </a:solidFill>
              </a:rPr>
              <a:t>IP Address (logical address)</a:t>
            </a:r>
            <a:endParaRPr lang="en-US" b="1" i="1" dirty="0">
              <a:solidFill>
                <a:schemeClr val="accent6"/>
              </a:solidFill>
            </a:endParaRP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Uses a unique dotted decimal notation based on four 8-bit number ranging from 0-255</a:t>
            </a:r>
          </a:p>
          <a:p>
            <a:pPr marL="547688" lvl="2" indent="-34925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 Example: 192.168.4.232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No two systems on the same network share the same IP address!</a:t>
            </a:r>
          </a:p>
          <a:p>
            <a:pPr marL="90043" indent="-112713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By </a:t>
            </a:r>
            <a:r>
              <a:rPr lang="en-US" b="1" dirty="0">
                <a:solidFill>
                  <a:schemeClr val="accent1"/>
                </a:solidFill>
              </a:rPr>
              <a:t>having a </a:t>
            </a:r>
            <a:r>
              <a:rPr lang="en-US" b="1" dirty="0" smtClean="0"/>
              <a:t>IP Addresses </a:t>
            </a:r>
            <a:r>
              <a:rPr lang="en-US" b="1" dirty="0" smtClean="0">
                <a:solidFill>
                  <a:schemeClr val="accent1"/>
                </a:solidFill>
              </a:rPr>
              <a:t>(not </a:t>
            </a:r>
            <a:r>
              <a:rPr lang="en-US" b="1" dirty="0">
                <a:solidFill>
                  <a:schemeClr val="accent1"/>
                </a:solidFill>
              </a:rPr>
              <a:t>physical), networks can connect across data lines that don’t use Ethernet (such as phone lines)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What makes IP Addressing possible is the </a:t>
            </a:r>
            <a:r>
              <a:rPr lang="en-US" sz="2800" b="1" i="1" dirty="0" smtClean="0">
                <a:solidFill>
                  <a:schemeClr val="accent6"/>
                </a:solidFill>
              </a:rPr>
              <a:t>router</a:t>
            </a:r>
            <a:r>
              <a:rPr lang="en-US" sz="2800" b="1" dirty="0" smtClean="0"/>
              <a:t>, or magic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Routers</a:t>
            </a:r>
            <a:r>
              <a:rPr lang="en-US" sz="2800" b="1" dirty="0" smtClean="0"/>
              <a:t> connect each of the subnets (magic box)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Routers</a:t>
            </a:r>
            <a:r>
              <a:rPr lang="en-US" sz="2800" b="1" dirty="0" smtClean="0"/>
              <a:t> use </a:t>
            </a:r>
            <a:r>
              <a:rPr lang="en-US" sz="2800" b="1" i="1" dirty="0" smtClean="0"/>
              <a:t>IP Addresses </a:t>
            </a:r>
            <a:r>
              <a:rPr lang="en-US" sz="2800" b="1" dirty="0" smtClean="0"/>
              <a:t>to forward data (not MAC Addresses)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3: THE NETWORK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INTERNET PROTOCOL (IP)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rgbClr val="C6EAFB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9320131" y="3161337"/>
            <a:ext cx="0" cy="13732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001044" y="4534571"/>
            <a:ext cx="638175" cy="52522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091088" y="2468944"/>
            <a:ext cx="3702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Router: </a:t>
            </a:r>
          </a:p>
          <a:p>
            <a:r>
              <a:rPr lang="en-US" b="1" i="1" dirty="0" smtClean="0">
                <a:solidFill>
                  <a:schemeClr val="accent6"/>
                </a:solidFill>
              </a:rPr>
              <a:t>Connects subnets to broader networks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497" y="3141931"/>
            <a:ext cx="4656314" cy="329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9" y="1562538"/>
            <a:ext cx="5979668" cy="50713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So…Remember….in a Network powered by TCP/IP…</a:t>
            </a:r>
            <a:r>
              <a:rPr lang="en-US" sz="2800" b="1" dirty="0" smtClean="0">
                <a:solidFill>
                  <a:schemeClr val="accent6"/>
                </a:solidFill>
              </a:rPr>
              <a:t>there are two unique identifiers</a:t>
            </a:r>
            <a:r>
              <a:rPr lang="en-US" sz="2800" b="1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6"/>
                </a:solidFill>
              </a:rPr>
              <a:t>MAC Address </a:t>
            </a:r>
            <a:r>
              <a:rPr lang="en-US" b="1" i="1" dirty="0" smtClean="0">
                <a:solidFill>
                  <a:schemeClr val="accent1"/>
                </a:solidFill>
              </a:rPr>
              <a:t>(burned on NIC; don’t configure; physical address)</a:t>
            </a:r>
            <a:endParaRPr lang="en-US" b="1" i="1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6"/>
                </a:solidFill>
              </a:rPr>
              <a:t>IP Address </a:t>
            </a:r>
            <a:r>
              <a:rPr lang="en-US" b="1" i="1" dirty="0" smtClean="0">
                <a:solidFill>
                  <a:schemeClr val="accent1"/>
                </a:solidFill>
              </a:rPr>
              <a:t>(software; configure; logical address)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3: THE NETWORK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INTERNET PROTOCOL (IP) </a:t>
            </a:r>
            <a:r>
              <a:rPr lang="en-US" sz="3600" b="1" dirty="0" err="1" smtClean="0">
                <a:solidFill>
                  <a:schemeClr val="accent4"/>
                </a:solidFill>
              </a:rPr>
              <a:t>CONT’d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rgbClr val="C6EAFB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6456622" y="2580430"/>
            <a:ext cx="5000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</a:rPr>
              <a:t>Each computer has a MAC Address and an IP Address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29" y="1562538"/>
            <a:ext cx="5956856" cy="507131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Network Layer </a:t>
            </a:r>
            <a:r>
              <a:rPr lang="en-US" sz="2800" b="1" dirty="0" smtClean="0"/>
              <a:t>contains </a:t>
            </a:r>
            <a:r>
              <a:rPr lang="en-US" sz="2800" b="1" i="1" dirty="0" smtClean="0">
                <a:solidFill>
                  <a:schemeClr val="accent6"/>
                </a:solidFill>
              </a:rPr>
              <a:t>packets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/>
              <a:t>that are created and addressed so they can travel from one network to another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For a TCP/IP Network to send data, there must be a </a:t>
            </a:r>
            <a:r>
              <a:rPr lang="en-US" sz="2800" b="1" dirty="0" smtClean="0">
                <a:solidFill>
                  <a:schemeClr val="accent6"/>
                </a:solidFill>
              </a:rPr>
              <a:t>frame</a:t>
            </a:r>
            <a:r>
              <a:rPr lang="en-US" sz="2800" b="1" dirty="0" smtClean="0"/>
              <a:t> </a:t>
            </a:r>
            <a:r>
              <a:rPr lang="en-US" sz="2800" b="1" i="1" dirty="0" smtClean="0">
                <a:solidFill>
                  <a:schemeClr val="accent6"/>
                </a:solidFill>
              </a:rPr>
              <a:t>and</a:t>
            </a:r>
            <a:r>
              <a:rPr lang="en-US" sz="2800" b="1" dirty="0" smtClean="0">
                <a:solidFill>
                  <a:schemeClr val="accent6"/>
                </a:solidFill>
              </a:rPr>
              <a:t> a packet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Frame</a:t>
            </a:r>
            <a:r>
              <a:rPr lang="en-US" b="1" dirty="0" smtClean="0">
                <a:solidFill>
                  <a:schemeClr val="accent1"/>
                </a:solidFill>
              </a:rPr>
              <a:t>: enables data to move from one device to another. </a:t>
            </a:r>
            <a:endParaRPr lang="en-US" b="1" dirty="0">
              <a:solidFill>
                <a:schemeClr val="accent1"/>
              </a:solidFill>
            </a:endParaRPr>
          </a:p>
          <a:p>
            <a:pPr marL="547688" lvl="2" indent="-1460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INSIDE THE FRAME IS A PACKET</a:t>
            </a:r>
          </a:p>
          <a:p>
            <a:pPr marL="346075" lvl="1" indent="-112713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/>
                </a:solidFill>
              </a:rPr>
              <a:t>Packet</a:t>
            </a:r>
            <a:r>
              <a:rPr lang="en-US" b="1" dirty="0" smtClean="0">
                <a:solidFill>
                  <a:schemeClr val="accent1"/>
                </a:solidFill>
              </a:rPr>
              <a:t>: Inside the frame there is an IP-specific container that enables routers to determine where to send data, regardless of the physical connection type, and the data itself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Each IP packet is handed to the NIC through the operating system. 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The NIC encloses the IP packet in a regular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 So how does this work…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1" y="308629"/>
            <a:ext cx="9806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LAYER 3: THE NETWORK LAYER</a:t>
            </a: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</a:rPr>
              <a:t>PACKETS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79386" y="56748"/>
            <a:ext cx="1531640" cy="1916431"/>
            <a:chOff x="5257800" y="1295400"/>
            <a:chExt cx="3276600" cy="4876800"/>
          </a:xfrm>
        </p:grpSpPr>
        <p:sp>
          <p:nvSpPr>
            <p:cNvPr id="28" name="AutoShape 7"/>
            <p:cNvSpPr>
              <a:spLocks noChangeArrowheads="1"/>
            </p:cNvSpPr>
            <p:nvPr/>
          </p:nvSpPr>
          <p:spPr bwMode="auto">
            <a:xfrm>
              <a:off x="5257800" y="1295400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7 - Application</a:t>
              </a: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5257800" y="2002367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6 - Presentation</a:t>
              </a:r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5257800" y="2709333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5 - Session</a:t>
              </a:r>
            </a:p>
          </p:txBody>
        </p:sp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5257800" y="3416300"/>
              <a:ext cx="3276600" cy="635000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4 - Transport</a:t>
              </a:r>
            </a:p>
          </p:txBody>
        </p:sp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5257800" y="4121679"/>
              <a:ext cx="3276600" cy="636587"/>
            </a:xfrm>
            <a:prstGeom prst="roundRect">
              <a:avLst/>
            </a:prstGeom>
            <a:solidFill>
              <a:srgbClr val="C6EAFB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3 - Network</a:t>
              </a:r>
            </a:p>
          </p:txBody>
        </p:sp>
        <p:sp>
          <p:nvSpPr>
            <p:cNvPr id="35" name="AutoShape 2"/>
            <p:cNvSpPr>
              <a:spLocks noChangeArrowheads="1"/>
            </p:cNvSpPr>
            <p:nvPr/>
          </p:nvSpPr>
          <p:spPr bwMode="auto">
            <a:xfrm>
              <a:off x="5257800" y="4828645"/>
              <a:ext cx="3276600" cy="636588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2 - Data Link</a:t>
              </a:r>
            </a:p>
          </p:txBody>
        </p:sp>
        <p:sp>
          <p:nvSpPr>
            <p:cNvPr id="36" name="AutoShape 1"/>
            <p:cNvSpPr>
              <a:spLocks noChangeArrowheads="1"/>
            </p:cNvSpPr>
            <p:nvPr/>
          </p:nvSpPr>
          <p:spPr bwMode="auto">
            <a:xfrm>
              <a:off x="5257800" y="5535613"/>
              <a:ext cx="3276600" cy="636587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757679"/>
              </a:solidFill>
              <a:round/>
              <a:headEnd/>
              <a:tailEnd/>
            </a:ln>
          </p:spPr>
          <p:txBody>
            <a:bodyPr lIns="117360" tIns="72360" rIns="117360" bIns="72360" anchor="ctr" anchorCtr="1"/>
            <a:lstStyle/>
            <a:p>
              <a:pPr algn="ct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 charset="0"/>
                </a:rPr>
                <a:t>Layer 1 - Physical</a:t>
              </a:r>
            </a:p>
          </p:txBody>
        </p:sp>
      </p:grp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44" y="2170873"/>
            <a:ext cx="3395346" cy="5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30" y="3086418"/>
            <a:ext cx="2297574" cy="202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10643937" y="4205143"/>
            <a:ext cx="874295" cy="4968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11081084" y="3831493"/>
            <a:ext cx="1098884" cy="3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rgbClr val="324C9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Frame</a:t>
            </a:r>
            <a:endParaRPr lang="en-US" altLang="en-US" sz="18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0325907" y="3527775"/>
            <a:ext cx="1098884" cy="3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rgbClr val="324C9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Packet</a:t>
            </a:r>
            <a:endParaRPr lang="en-US" altLang="en-US" sz="18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flipH="1">
            <a:off x="9745579" y="3843166"/>
            <a:ext cx="1129770" cy="1460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10330519" y="3108114"/>
            <a:ext cx="1925052" cy="3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rgbClr val="324C9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Data within packet</a:t>
            </a:r>
            <a:endParaRPr lang="en-US" altLang="en-US" sz="18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9874283" y="3407336"/>
            <a:ext cx="826080" cy="18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"/>
          <p:cNvSpPr txBox="1">
            <a:spLocks/>
          </p:cNvSpPr>
          <p:nvPr/>
        </p:nvSpPr>
        <p:spPr bwMode="auto">
          <a:xfrm>
            <a:off x="7073971" y="1815483"/>
            <a:ext cx="3251936" cy="3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rgbClr val="324C9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One way to think about a packet</a:t>
            </a:r>
            <a:endParaRPr lang="en-US" altLang="en-US" sz="18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 bwMode="auto">
          <a:xfrm>
            <a:off x="7035386" y="2781812"/>
            <a:ext cx="3751229" cy="31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rgbClr val="324C9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b="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Another way to think about a packet</a:t>
            </a:r>
            <a:endParaRPr lang="en-US" altLang="en-US" sz="1800" b="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31" y="5402020"/>
            <a:ext cx="3782361" cy="11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3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8789</TotalTime>
  <Words>2120</Words>
  <Application>Microsoft Office PowerPoint</Application>
  <PresentationFormat>Widescreen</PresentationFormat>
  <Paragraphs>301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Metropolitan</vt:lpstr>
      <vt:lpstr> Exploring the World of Network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Day: MIS 420</dc:title>
  <dc:creator>Califf, Chris</dc:creator>
  <cp:lastModifiedBy>Christopher Califf</cp:lastModifiedBy>
  <cp:revision>84</cp:revision>
  <dcterms:created xsi:type="dcterms:W3CDTF">2014-08-20T20:52:11Z</dcterms:created>
  <dcterms:modified xsi:type="dcterms:W3CDTF">2019-04-09T23:16:47Z</dcterms:modified>
</cp:coreProperties>
</file>