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63" r:id="rId3"/>
    <p:sldId id="266" r:id="rId4"/>
    <p:sldId id="269" r:id="rId5"/>
    <p:sldId id="270" r:id="rId6"/>
    <p:sldId id="26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0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5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1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2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1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7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3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3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48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n.wikipedia.org/wiki/Ethernet_frame#Ethernet_frame_typ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900" y="778319"/>
            <a:ext cx="10782300" cy="1709581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/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>Exploring the World of Network Models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41" y="2731349"/>
            <a:ext cx="4870817" cy="3091935"/>
          </a:xfrm>
          <a:prstGeom prst="rect">
            <a:avLst/>
          </a:prstGeom>
          <a:effectLst>
            <a:outerShdw blurRad="127000" dist="762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0901" y="5903495"/>
            <a:ext cx="10782300" cy="7794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1" dirty="0" smtClean="0"/>
              <a:t>Content based on: Managing </a:t>
            </a:r>
            <a:r>
              <a:rPr lang="en-US" sz="2000" b="1" i="1" dirty="0"/>
              <a:t>and Troubleshooting Networks, Mike Meyers, Fourth Edition</a:t>
            </a:r>
            <a:endParaRPr lang="en-US" sz="2000" b="1" dirty="0"/>
          </a:p>
        </p:txBody>
      </p:sp>
      <p:pic>
        <p:nvPicPr>
          <p:cNvPr id="9218" name="Picture 2" descr="https://cdn.thinglink.me/api/image/345976547527622658/1240/10/scaletowid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3364641"/>
            <a:ext cx="1806575" cy="209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8623300" y="2487900"/>
            <a:ext cx="1219200" cy="1285875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LETS DO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655" y="308629"/>
            <a:ext cx="7509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LETS LOOK UP OUR OWN MAC ADDRESS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29349" y="126835"/>
            <a:ext cx="1781676" cy="2197265"/>
            <a:chOff x="5257800" y="1295400"/>
            <a:chExt cx="3276600" cy="4876800"/>
          </a:xfrm>
        </p:grpSpPr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21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rgbClr val="FBC7B2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22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86578" y="1845537"/>
            <a:ext cx="392267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Click Start 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Type </a:t>
            </a:r>
            <a:r>
              <a:rPr lang="en-US" b="1" dirty="0" err="1" smtClean="0">
                <a:solidFill>
                  <a:schemeClr val="accent4"/>
                </a:solidFill>
              </a:rPr>
              <a:t>cmd</a:t>
            </a:r>
            <a:endParaRPr lang="en-US" b="1" dirty="0" smtClean="0">
              <a:solidFill>
                <a:schemeClr val="accent4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Select the </a:t>
            </a:r>
            <a:r>
              <a:rPr lang="en-US" b="1" dirty="0" err="1" smtClean="0">
                <a:solidFill>
                  <a:schemeClr val="accent4"/>
                </a:solidFill>
              </a:rPr>
              <a:t>cmd</a:t>
            </a:r>
            <a:r>
              <a:rPr lang="en-US" b="1" dirty="0" smtClean="0">
                <a:solidFill>
                  <a:schemeClr val="accent4"/>
                </a:solidFill>
              </a:rPr>
              <a:t> application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Type </a:t>
            </a:r>
            <a:r>
              <a:rPr lang="en-US" b="1" dirty="0" smtClean="0">
                <a:solidFill>
                  <a:schemeClr val="accent6"/>
                </a:solidFill>
              </a:rPr>
              <a:t>ipconfig /all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Push enter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Your MAC Address is the physical address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Mine is 98-90-96-DD-30-E1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192" y="1862164"/>
            <a:ext cx="5323816" cy="458922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707316" y="3941574"/>
            <a:ext cx="3769934" cy="21520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28" y="1562538"/>
            <a:ext cx="7096347" cy="50713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Computer data is binary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NICs send and receive binary data as pules of electricity, light, or radio waves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Example: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electric charge (pulse) is a 1 and no pulse is a 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Flash of light is 1 and no flash is a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1"/>
                </a:solidFill>
              </a:rPr>
              <a:t> So…pulses represent binary data 1s and 0s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 </a:t>
            </a:r>
            <a:r>
              <a:rPr lang="en-US" sz="2600" b="1" dirty="0" smtClean="0"/>
              <a:t>But how does the network get the right data to the right system?</a:t>
            </a:r>
            <a:endParaRPr lang="en-US" sz="2600" b="1" dirty="0" smtClean="0">
              <a:solidFill>
                <a:schemeClr val="accent1"/>
              </a:solidFill>
            </a:endParaRPr>
          </a:p>
          <a:p>
            <a:pPr marL="91440" lvl="2" indent="-91440">
              <a:spcBef>
                <a:spcPts val="1300"/>
              </a:spcBef>
              <a:buFont typeface="Arial" pitchFamily="34" charset="0"/>
              <a:buChar char="•"/>
            </a:pPr>
            <a:r>
              <a:rPr lang="en-US" sz="2800" b="1" i="0" dirty="0" smtClean="0">
                <a:solidFill>
                  <a:schemeClr val="accent1"/>
                </a:solidFill>
              </a:rPr>
              <a:t> </a:t>
            </a:r>
            <a:r>
              <a:rPr lang="en-US" sz="2800" b="1" i="0" dirty="0" smtClean="0">
                <a:solidFill>
                  <a:schemeClr val="accent6"/>
                </a:solidFill>
              </a:rPr>
              <a:t>Frames</a:t>
            </a:r>
            <a:r>
              <a:rPr lang="en-US" sz="2800" b="1" i="0" dirty="0" smtClean="0">
                <a:solidFill>
                  <a:schemeClr val="accent1"/>
                </a:solidFill>
              </a:rPr>
              <a:t>!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1" y="308629"/>
            <a:ext cx="980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2: DATA LINK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INSIDE THE NIC: HOW ARE MAC Addresses Used?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229349" y="126835"/>
            <a:ext cx="1781676" cy="2197265"/>
            <a:chOff x="5257800" y="1295400"/>
            <a:chExt cx="3276600" cy="4876800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24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rgbClr val="FBC7B2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25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24" y="3128250"/>
            <a:ext cx="4291701" cy="8010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47" y="4098194"/>
            <a:ext cx="4159653" cy="1391946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7743596" y="2406132"/>
            <a:ext cx="866775" cy="73342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 </a:t>
            </a:r>
            <a:r>
              <a:rPr lang="en-US" sz="1000" dirty="0" smtClean="0"/>
              <a:t>1 Pulse</a:t>
            </a:r>
            <a:endParaRPr lang="en-US" sz="600" dirty="0"/>
          </a:p>
        </p:txBody>
      </p:sp>
      <p:sp>
        <p:nvSpPr>
          <p:cNvPr id="27" name="Explosion 1 26"/>
          <p:cNvSpPr/>
          <p:nvPr/>
        </p:nvSpPr>
        <p:spPr>
          <a:xfrm>
            <a:off x="8619874" y="2386498"/>
            <a:ext cx="866775" cy="73342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1 Pulse</a:t>
            </a:r>
            <a:endParaRPr lang="en-US" sz="600" dirty="0"/>
          </a:p>
        </p:txBody>
      </p:sp>
      <p:sp>
        <p:nvSpPr>
          <p:cNvPr id="30" name="Explosion 1 29"/>
          <p:cNvSpPr/>
          <p:nvPr/>
        </p:nvSpPr>
        <p:spPr>
          <a:xfrm>
            <a:off x="9678785" y="2435827"/>
            <a:ext cx="866775" cy="73342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en-US" sz="1000" dirty="0" smtClean="0"/>
          </a:p>
          <a:p>
            <a:pPr algn="ctr"/>
            <a:r>
              <a:rPr lang="en-US" sz="1000" dirty="0" smtClean="0"/>
              <a:t> </a:t>
            </a:r>
            <a:r>
              <a:rPr lang="en-US" sz="1000" dirty="0" smtClean="0"/>
              <a:t>Pulse</a:t>
            </a:r>
            <a:endParaRPr lang="en-US" sz="600" dirty="0"/>
          </a:p>
        </p:txBody>
      </p:sp>
      <p:sp>
        <p:nvSpPr>
          <p:cNvPr id="31" name="Explosion 1 30"/>
          <p:cNvSpPr/>
          <p:nvPr/>
        </p:nvSpPr>
        <p:spPr>
          <a:xfrm>
            <a:off x="10867273" y="2443010"/>
            <a:ext cx="866775" cy="73342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en-US" sz="1000" dirty="0" smtClean="0"/>
          </a:p>
          <a:p>
            <a:pPr algn="ctr"/>
            <a:r>
              <a:rPr lang="en-US" sz="1000" dirty="0" smtClean="0"/>
              <a:t> </a:t>
            </a:r>
            <a:r>
              <a:rPr lang="en-US" sz="1000" dirty="0" smtClean="0"/>
              <a:t>Pulse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658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28" y="1562538"/>
            <a:ext cx="7096347" cy="50713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Networks transmit data by breaking down whatever is moving across the physical layer (files, web pages, print jobs, etc.) into chunks called </a:t>
            </a:r>
            <a:r>
              <a:rPr lang="en-US" sz="2800" b="1" dirty="0" smtClean="0">
                <a:solidFill>
                  <a:schemeClr val="accent6"/>
                </a:solidFill>
              </a:rPr>
              <a:t>frames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Frame</a:t>
            </a:r>
            <a:r>
              <a:rPr lang="en-US" sz="2800" b="1" dirty="0" smtClean="0"/>
              <a:t>: a container for a chunk of moving across a network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The NIC creates, sends, and receives this frame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8637" y="308629"/>
            <a:ext cx="48417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2: DATA LINK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INSIDE THE NIC: FRAMES!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229349" y="126835"/>
            <a:ext cx="1781676" cy="2197265"/>
            <a:chOff x="5257800" y="1295400"/>
            <a:chExt cx="3276600" cy="4876800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24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rgbClr val="FBC7B2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25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6" y="2586722"/>
            <a:ext cx="3243012" cy="241583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0950243" y="2521829"/>
            <a:ext cx="1087937" cy="8262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I’m building a frame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9713163" y="2743287"/>
            <a:ext cx="1" cy="6048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394076" y="3406907"/>
            <a:ext cx="638175" cy="52522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70183" y="2442817"/>
            <a:ext cx="76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Frame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48959" y="3013986"/>
            <a:ext cx="1672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Sends to central </a:t>
            </a:r>
            <a:r>
              <a:rPr lang="en-US" sz="1400" b="1" dirty="0" smtClean="0">
                <a:solidFill>
                  <a:schemeClr val="accent6"/>
                </a:solidFill>
              </a:rPr>
              <a:t>box (hub, router, </a:t>
            </a:r>
            <a:r>
              <a:rPr lang="en-US" sz="1400" b="1" dirty="0" err="1" smtClean="0">
                <a:solidFill>
                  <a:schemeClr val="accent6"/>
                </a:solidFill>
              </a:rPr>
              <a:t>etc</a:t>
            </a:r>
            <a:r>
              <a:rPr lang="en-US" sz="1400" b="1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47" y="1400228"/>
            <a:ext cx="7096347" cy="50713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A frame is made up of four </a:t>
            </a:r>
            <a:r>
              <a:rPr lang="en-US" sz="2800" b="1" dirty="0" smtClean="0"/>
              <a:t>main parts </a:t>
            </a:r>
            <a:r>
              <a:rPr lang="en-US" sz="2800" b="1" dirty="0" smtClean="0"/>
              <a:t>(see below)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4"/>
                </a:solidFill>
              </a:rPr>
              <a:t>Recipients MAC Address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6"/>
                </a:solidFill>
              </a:rPr>
              <a:t> </a:t>
            </a:r>
            <a:r>
              <a:rPr lang="en-US" sz="2800" b="1" i="1" dirty="0" smtClean="0">
                <a:solidFill>
                  <a:schemeClr val="accent4"/>
                </a:solidFill>
              </a:rPr>
              <a:t>Sender’s MAC Address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4"/>
                </a:solidFill>
              </a:rPr>
              <a:t>Data</a:t>
            </a:r>
            <a:r>
              <a:rPr lang="en-US" sz="2800" b="1" i="1" dirty="0" smtClean="0">
                <a:solidFill>
                  <a:schemeClr val="accent6"/>
                </a:solidFill>
              </a:rPr>
              <a:t>: the actual data,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6"/>
                </a:solidFill>
              </a:rPr>
              <a:t> </a:t>
            </a:r>
            <a:r>
              <a:rPr lang="en-US" sz="2800" b="1" i="1" dirty="0" smtClean="0">
                <a:solidFill>
                  <a:schemeClr val="accent4"/>
                </a:solidFill>
              </a:rPr>
              <a:t>frame check sequence (FCS)</a:t>
            </a:r>
            <a:r>
              <a:rPr lang="en-US" sz="2800" b="1" i="1" dirty="0" smtClean="0">
                <a:solidFill>
                  <a:schemeClr val="accent6"/>
                </a:solidFill>
              </a:rPr>
              <a:t>: checks to see if the frame is structured properly and can be received and </a:t>
            </a:r>
            <a:r>
              <a:rPr lang="en-US" sz="2800" b="1" i="1" dirty="0" smtClean="0">
                <a:solidFill>
                  <a:schemeClr val="accent6"/>
                </a:solidFill>
              </a:rPr>
              <a:t>sent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6"/>
                </a:solidFill>
              </a:rPr>
              <a:t>Also the </a:t>
            </a:r>
            <a:r>
              <a:rPr lang="en-US" sz="2800" b="1" i="1" dirty="0">
                <a:solidFill>
                  <a:schemeClr val="accent4"/>
                </a:solidFill>
              </a:rPr>
              <a:t>Type</a:t>
            </a:r>
            <a:r>
              <a:rPr lang="en-US" sz="2800" b="1" i="1" dirty="0">
                <a:solidFill>
                  <a:schemeClr val="accent6"/>
                </a:solidFill>
              </a:rPr>
              <a:t>: specific network technology of the </a:t>
            </a:r>
            <a:r>
              <a:rPr lang="en-US" sz="2800" b="1" i="1" dirty="0" smtClean="0">
                <a:solidFill>
                  <a:schemeClr val="accent6"/>
                </a:solidFill>
              </a:rPr>
              <a:t>frame </a:t>
            </a:r>
            <a:r>
              <a:rPr lang="en-US" sz="1600" b="1" dirty="0" smtClean="0">
                <a:solidFill>
                  <a:schemeClr val="accent6"/>
                </a:solidFill>
              </a:rPr>
              <a:t>(</a:t>
            </a:r>
            <a:r>
              <a:rPr lang="en-US" sz="1600" b="1" dirty="0">
                <a:solidFill>
                  <a:schemeClr val="accent6"/>
                </a:solidFill>
              </a:rPr>
              <a:t>see </a:t>
            </a:r>
            <a:r>
              <a:rPr lang="en-US" sz="1600" b="1" dirty="0">
                <a:solidFill>
                  <a:schemeClr val="accent6"/>
                </a:solidFill>
                <a:hlinkClick r:id="rId2"/>
              </a:rPr>
              <a:t>https://en.wikipedia.org/wiki/Ethernet_frame#Ethernet_frame_types</a:t>
            </a:r>
            <a:r>
              <a:rPr lang="en-US" sz="1600" b="1" dirty="0">
                <a:solidFill>
                  <a:schemeClr val="accent6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9660" y="126835"/>
            <a:ext cx="6387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2: DATA LINK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INSIDE THE NIC: </a:t>
            </a:r>
            <a:r>
              <a:rPr lang="en-US" sz="3600" b="1" dirty="0" smtClean="0">
                <a:solidFill>
                  <a:schemeClr val="accent6"/>
                </a:solidFill>
              </a:rPr>
              <a:t>FRAMES</a:t>
            </a:r>
            <a:r>
              <a:rPr lang="en-US" sz="3600" b="1" dirty="0" smtClean="0">
                <a:solidFill>
                  <a:schemeClr val="accent4"/>
                </a:solidFill>
              </a:rPr>
              <a:t> CONT’D!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229349" y="126835"/>
            <a:ext cx="1781676" cy="2197265"/>
            <a:chOff x="5257800" y="1295400"/>
            <a:chExt cx="3276600" cy="4876800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24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rgbClr val="FBC7B2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25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5876278"/>
            <a:ext cx="83820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59" y="4164041"/>
            <a:ext cx="2810892" cy="121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2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28" y="1562538"/>
            <a:ext cx="7096347" cy="507131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 When NIC sends frame, it goes into the central box, or hub, or now in present-day called a </a:t>
            </a:r>
            <a:r>
              <a:rPr lang="en-US" sz="2800" b="1" dirty="0" smtClean="0">
                <a:solidFill>
                  <a:schemeClr val="accent6"/>
                </a:solidFill>
              </a:rPr>
              <a:t>switch</a:t>
            </a:r>
            <a:r>
              <a:rPr lang="en-US" sz="2800" b="1" dirty="0" smtClean="0"/>
              <a:t>. The </a:t>
            </a:r>
            <a:r>
              <a:rPr lang="en-US" sz="2800" b="1" dirty="0" smtClean="0">
                <a:solidFill>
                  <a:schemeClr val="accent6"/>
                </a:solidFill>
              </a:rPr>
              <a:t>switch</a:t>
            </a:r>
            <a:r>
              <a:rPr lang="en-US" sz="2800" b="1" dirty="0" smtClean="0"/>
              <a:t> determines </a:t>
            </a:r>
            <a:r>
              <a:rPr lang="en-US" sz="2800" b="1" dirty="0"/>
              <a:t>the next steps for the </a:t>
            </a:r>
            <a:r>
              <a:rPr lang="en-US" sz="2800" b="1" dirty="0" smtClean="0"/>
              <a:t>frame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The switch stores information about the MAC addresses in its central database. Using this data, the switch determines whether the recipient  MAC Address exists on the network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If the MAC Address exists, the switch forwards the data to the appropriate computer with the correct MAC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If the MAC Address does not exist, the switch kills the transmission </a:t>
            </a:r>
          </a:p>
          <a:p>
            <a:pPr marL="0" indent="0">
              <a:buNone/>
            </a:pPr>
            <a:r>
              <a:rPr lang="en-US" sz="2800" b="1" dirty="0" smtClean="0"/>
              <a:t>Note: If the switch does not have the MAC Address on file, it will send a mass </a:t>
            </a:r>
            <a:r>
              <a:rPr lang="en-US" sz="2800" b="1" dirty="0" smtClean="0">
                <a:solidFill>
                  <a:schemeClr val="accent6"/>
                </a:solidFill>
              </a:rPr>
              <a:t>broadcast</a:t>
            </a:r>
            <a:r>
              <a:rPr lang="en-US" sz="2800" b="1" dirty="0" smtClean="0"/>
              <a:t> to all computers on the network asking them for their MAC addresses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4590" y="308629"/>
            <a:ext cx="86898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2: DATA LINK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HOW DO FRAMES GET TO THE RIGHT SYSTEM?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229349" y="126835"/>
            <a:ext cx="1781676" cy="2197265"/>
            <a:chOff x="5257800" y="1295400"/>
            <a:chExt cx="3276600" cy="4876800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24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rgbClr val="FBC7B2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25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3882176"/>
            <a:ext cx="5279706" cy="28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3" y="1508958"/>
            <a:ext cx="8715597" cy="5071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 The operating system sends data to the NIC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NIC builds a frame to transport the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NIC puts down the MAC access (recipient and its own) in the frame.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Waits for the cable path to be clear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Sends the frame through the cable to the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Frame goes down the cable as pulses to the hub or switch which creates a copy of the frame and sends the frame to the correct MAC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If a MAC Address is found, the frame is sent. If not, the frame is erased.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The NIC receives the frame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The FCS verifies that the data is valid. If so, the NIC sends the data to the software (the OS) to be processed. </a:t>
            </a:r>
          </a:p>
          <a:p>
            <a:pPr marL="0" indent="0">
              <a:buNone/>
            </a:pP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7372" y="308629"/>
            <a:ext cx="68842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2: DATA LINK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THE COMPLETE FRAME MOVEMENT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229349" y="126835"/>
            <a:ext cx="1781676" cy="2197265"/>
            <a:chOff x="5257800" y="1295400"/>
            <a:chExt cx="3276600" cy="4876800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24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rgbClr val="FBC7B2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25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2">
                <a:lumMod val="90000"/>
              </a:schemeClr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946" y="1227908"/>
            <a:ext cx="10753725" cy="3766185"/>
          </a:xfrm>
        </p:spPr>
        <p:txBody>
          <a:bodyPr>
            <a:normAutofit/>
          </a:bodyPr>
          <a:lstStyle/>
          <a:p>
            <a:pPr algn="ctr"/>
            <a:endParaRPr lang="en-US" sz="4800" b="1" dirty="0" smtClean="0"/>
          </a:p>
          <a:p>
            <a:pPr algn="ctr"/>
            <a:r>
              <a:rPr lang="en-US" sz="6000" b="1" dirty="0" smtClean="0">
                <a:solidFill>
                  <a:srgbClr val="00B0F0"/>
                </a:solidFill>
              </a:rPr>
              <a:t>Let’s Start on HoA#1, which is adapted from the study guide for the CompTIA Network+ Exam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946" y="601363"/>
            <a:ext cx="10753725" cy="515688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</a:rPr>
              <a:t>GOALS FOR FIRST WEEK: </a:t>
            </a: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/>
              <a:t> Describe </a:t>
            </a:r>
            <a:r>
              <a:rPr lang="en-US" sz="2800" b="1" dirty="0"/>
              <a:t>how models such as the </a:t>
            </a:r>
            <a:r>
              <a:rPr lang="en-US" sz="2800" b="1" dirty="0">
                <a:solidFill>
                  <a:schemeClr val="accent6"/>
                </a:solidFill>
              </a:rPr>
              <a:t>OSI seven-layer model </a:t>
            </a:r>
            <a:r>
              <a:rPr lang="en-US" sz="2800" b="1" dirty="0"/>
              <a:t>and the </a:t>
            </a:r>
            <a:r>
              <a:rPr lang="en-US" sz="2800" b="1" dirty="0">
                <a:solidFill>
                  <a:schemeClr val="accent6"/>
                </a:solidFill>
              </a:rPr>
              <a:t>TCP/IP model</a:t>
            </a:r>
            <a:r>
              <a:rPr lang="en-US" sz="2800" b="1" dirty="0"/>
              <a:t> help technicians understand and troubleshoot networks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/>
              <a:t> Explain the major functions of network hardware with the OSI seven-layer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/>
              <a:t> Describe the major functions of networks with the TCP/IP </a:t>
            </a:r>
            <a:r>
              <a:rPr lang="en-US" sz="2800" b="1" dirty="0" smtClean="0"/>
              <a:t>model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779" y="1138988"/>
            <a:ext cx="7243232" cy="449981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Why use a model to describe how a network works? </a:t>
            </a:r>
          </a:p>
          <a:p>
            <a:pPr marL="346075" lvl="1" indent="-1588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accent6"/>
                </a:solidFill>
              </a:rPr>
              <a:t> Networking is complicated!! </a:t>
            </a:r>
          </a:p>
          <a:p>
            <a:pPr marL="346075" lvl="1" indent="-1588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accent6"/>
                </a:solidFill>
              </a:rPr>
              <a:t> Communicate with others about what is happening and where it is happening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 Two well accepted Network Models: </a:t>
            </a:r>
          </a:p>
          <a:p>
            <a:pPr marL="547688" lvl="2" indent="-203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The Open Systems Interconnect (OSI) model</a:t>
            </a:r>
          </a:p>
          <a:p>
            <a:pPr marL="547688" lvl="2" indent="-2032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6"/>
                </a:solidFill>
              </a:rPr>
              <a:t>The Transmission Control Protocol/Internet Protocol (TCP/IP) </a:t>
            </a:r>
            <a:r>
              <a:rPr lang="it-IT" b="1" dirty="0" smtClean="0">
                <a:solidFill>
                  <a:schemeClr val="accent6"/>
                </a:solidFill>
              </a:rPr>
              <a:t>model</a:t>
            </a:r>
          </a:p>
          <a:p>
            <a:pPr marL="91440" lvl="1" indent="-91440">
              <a:spcBef>
                <a:spcPts val="13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 Overall, these models provide: 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47688" lvl="2" indent="-203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A </a:t>
            </a:r>
            <a:r>
              <a:rPr lang="en-US" b="1" dirty="0">
                <a:solidFill>
                  <a:schemeClr val="accent6"/>
                </a:solidFill>
              </a:rPr>
              <a:t>powerful tool for diagnosing 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problems</a:t>
            </a:r>
          </a:p>
          <a:p>
            <a:pPr marL="547688" lvl="2" indent="-203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A common language to describe 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networks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6414" y="308629"/>
            <a:ext cx="7646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NETWORK MODELS – WHY AND WHAT?: 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http://www.tcpipguide.com/free/diagrams/tcpip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159" y="1936998"/>
            <a:ext cx="3933615" cy="33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610" y="1780672"/>
            <a:ext cx="7243232" cy="44998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Each model is made up of several layers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There are specific </a:t>
            </a:r>
            <a:r>
              <a:rPr lang="en-US" sz="2800" b="1" dirty="0" smtClean="0">
                <a:solidFill>
                  <a:schemeClr val="accent6"/>
                </a:solidFill>
              </a:rPr>
              <a:t>protocols</a:t>
            </a:r>
            <a:r>
              <a:rPr lang="en-US" sz="2800" b="1" dirty="0" smtClean="0"/>
              <a:t> (rules, regulations, standards) for each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THE </a:t>
            </a:r>
            <a:r>
              <a:rPr lang="en-US" sz="2800" b="1" dirty="0" smtClean="0">
                <a:solidFill>
                  <a:schemeClr val="accent6"/>
                </a:solidFill>
              </a:rPr>
              <a:t>OSI model </a:t>
            </a:r>
            <a:r>
              <a:rPr lang="en-US" sz="2800" b="1" dirty="0" smtClean="0"/>
              <a:t>is the most widely used because its very specific about the layers and their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Let’s break down the </a:t>
            </a:r>
            <a:r>
              <a:rPr lang="en-US" sz="2800" b="1" dirty="0" smtClean="0"/>
              <a:t>layers…..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1632" y="308629"/>
            <a:ext cx="4675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LAYERS AND PROTOCOLS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http://www.tcpipguide.com/free/diagrams/tcpip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159" y="1936998"/>
            <a:ext cx="3933615" cy="33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85" y="1300288"/>
            <a:ext cx="10753725" cy="81012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</a:rPr>
              <a:t>HARDWARE AND LAYERS 1 &amp; 2</a:t>
            </a: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23874" y="2346159"/>
            <a:ext cx="3080084" cy="4315325"/>
            <a:chOff x="5257800" y="1295400"/>
            <a:chExt cx="3276600" cy="4876800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10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rgbClr val="FBC7B2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11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rgbClr val="FFF798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74865" y="4319155"/>
            <a:ext cx="1971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LET’S EXPLORE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88683" y="4731510"/>
            <a:ext cx="1371600" cy="102275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whatcanilearntoday.files.wordpress.com/2012/03/bear-gryll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7" y="2306733"/>
            <a:ext cx="2780799" cy="18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Brace 13"/>
          <p:cNvSpPr/>
          <p:nvPr/>
        </p:nvSpPr>
        <p:spPr>
          <a:xfrm>
            <a:off x="4160283" y="5619750"/>
            <a:ext cx="211692" cy="904875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779" y="1138988"/>
            <a:ext cx="8525096" cy="5071312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The network needs a </a:t>
            </a:r>
            <a:r>
              <a:rPr lang="en-US" sz="2800" b="1" dirty="0" smtClean="0">
                <a:solidFill>
                  <a:schemeClr val="accent6"/>
                </a:solidFill>
              </a:rPr>
              <a:t>physical</a:t>
            </a:r>
            <a:r>
              <a:rPr lang="en-US" sz="2800" b="1" dirty="0" smtClean="0"/>
              <a:t> channel through which it can move bits of data between systems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/>
              <a:t>UTP Cables</a:t>
            </a:r>
            <a:r>
              <a:rPr lang="en-US" sz="2800" b="1" dirty="0" smtClean="0">
                <a:solidFill>
                  <a:schemeClr val="accent1"/>
                </a:solidFill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/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Central Box: 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47688" lvl="2" indent="-203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The cables lead to a central box</a:t>
            </a:r>
          </a:p>
          <a:p>
            <a:pPr marL="547688" lvl="2" indent="-203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Central </a:t>
            </a:r>
            <a:r>
              <a:rPr lang="en-US" b="1" dirty="0">
                <a:solidFill>
                  <a:schemeClr val="accent6"/>
                </a:solidFill>
              </a:rPr>
              <a:t>box sends the data received from one system to all the other systems attached to </a:t>
            </a:r>
            <a:r>
              <a:rPr lang="en-US" b="1" dirty="0" smtClean="0">
                <a:solidFill>
                  <a:schemeClr val="accent6"/>
                </a:solidFill>
              </a:rPr>
              <a:t>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LAYER </a:t>
            </a:r>
            <a:r>
              <a:rPr lang="en-US" sz="2800" b="1" dirty="0">
                <a:solidFill>
                  <a:schemeClr val="accent6"/>
                </a:solidFill>
              </a:rPr>
              <a:t>1</a:t>
            </a:r>
            <a:r>
              <a:rPr lang="en-US" sz="2800" b="1" dirty="0"/>
              <a:t>: defines the method of moving data between computers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Anything that movies data from one system to another is in the OSI </a:t>
            </a:r>
            <a:r>
              <a:rPr lang="en-US" sz="2800" b="1" dirty="0" smtClean="0"/>
              <a:t>Physical </a:t>
            </a:r>
            <a:r>
              <a:rPr lang="en-US" sz="2800" b="1" dirty="0"/>
              <a:t>Layer</a:t>
            </a:r>
          </a:p>
          <a:p>
            <a:pPr marL="547688" lvl="2" indent="-203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Cables, fiber optics, radio waves</a:t>
            </a:r>
            <a:endParaRPr lang="en-US" b="1" dirty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4867" y="308629"/>
            <a:ext cx="3549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1: PHYSICAL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29349" y="126835"/>
            <a:ext cx="1781676" cy="2197265"/>
            <a:chOff x="5257800" y="1295400"/>
            <a:chExt cx="3276600" cy="4876800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13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rgbClr val="FFF798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14" name="Picture 6" descr="F02-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60" y="1687045"/>
            <a:ext cx="1656613" cy="180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F02-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35" y="2262187"/>
            <a:ext cx="23278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1591539" y="2324100"/>
            <a:ext cx="1618386" cy="4361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72837" y="3238500"/>
            <a:ext cx="2956463" cy="7274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2945" y="308629"/>
            <a:ext cx="3553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1: EXAMPLE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29349" y="126835"/>
            <a:ext cx="1781676" cy="2197265"/>
            <a:chOff x="5257800" y="1295400"/>
            <a:chExt cx="3276600" cy="4876800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13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rgbClr val="FFF798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93" y="1368518"/>
            <a:ext cx="6358218" cy="435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3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779" y="1138988"/>
            <a:ext cx="6524846" cy="50713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 Network Interface Card (NIC): </a:t>
            </a:r>
            <a:r>
              <a:rPr lang="en-US" sz="2800" b="1" dirty="0" smtClean="0"/>
              <a:t> The interface between the cables and the PCs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/>
              <a:t>Cables run from the NIC in the PC to a jack on the </a:t>
            </a:r>
            <a:r>
              <a:rPr lang="en-US" sz="2800" b="1" dirty="0" smtClean="0"/>
              <a:t>wall or a </a:t>
            </a:r>
            <a:r>
              <a:rPr lang="en-US" sz="2800" b="1" dirty="0" smtClean="0">
                <a:solidFill>
                  <a:schemeClr val="accent6"/>
                </a:solidFill>
              </a:rPr>
              <a:t>hub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Inside the wall another cable runs all the way back to the central box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2704" y="308629"/>
            <a:ext cx="3673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2: DATA LINK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29349" y="126835"/>
            <a:ext cx="1781676" cy="2197265"/>
            <a:chOff x="5257800" y="1295400"/>
            <a:chExt cx="3276600" cy="4876800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rgbClr val="FBC7B2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13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17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729">
            <a:off x="7328751" y="1445658"/>
            <a:ext cx="2106496" cy="151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057" y="3674644"/>
            <a:ext cx="4583635" cy="282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62" y="3972755"/>
            <a:ext cx="3124279" cy="266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8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29" y="1562538"/>
            <a:ext cx="6524846" cy="50713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Each system (computer, device, etc.) needs a unique identifier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Kind of like an address or telephone number to know where the computer lives</a:t>
            </a:r>
          </a:p>
          <a:p>
            <a:pPr marL="91440" lvl="2" indent="-91440">
              <a:spcBef>
                <a:spcPts val="1300"/>
              </a:spcBef>
              <a:buFont typeface="Arial" pitchFamily="34" charset="0"/>
              <a:buChar char="•"/>
            </a:pPr>
            <a:r>
              <a:rPr lang="en-US" sz="2800" b="1" i="0" dirty="0" smtClean="0">
                <a:solidFill>
                  <a:schemeClr val="accent1"/>
                </a:solidFill>
              </a:rPr>
              <a:t> The </a:t>
            </a:r>
            <a:r>
              <a:rPr lang="en-US" sz="2800" b="1" i="0" dirty="0" smtClean="0">
                <a:solidFill>
                  <a:schemeClr val="accent1"/>
                </a:solidFill>
              </a:rPr>
              <a:t>NIC has a chip that contains a media access control address, or </a:t>
            </a:r>
            <a:r>
              <a:rPr lang="en-US" sz="2800" b="1" i="0" dirty="0" smtClean="0">
                <a:solidFill>
                  <a:schemeClr val="accent6"/>
                </a:solidFill>
              </a:rPr>
              <a:t>MAC Address 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MAC Address is ALWAYS unique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Example: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00-40-05-60-7D-49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00-40-05 represents the NIC Manufacturer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Last six represent the serial number</a:t>
            </a:r>
          </a:p>
          <a:p>
            <a:pPr marL="0" indent="0">
              <a:buNone/>
            </a:pP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2624" y="308629"/>
            <a:ext cx="42537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2: DATA LINK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HOW DO NICs WORK?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888">
            <a:off x="8046832" y="559840"/>
            <a:ext cx="1649589" cy="118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0229349" y="126835"/>
            <a:ext cx="1781676" cy="2197265"/>
            <a:chOff x="5257800" y="1295400"/>
            <a:chExt cx="3276600" cy="4876800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24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rgbClr val="FBC7B2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25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99" y="4550242"/>
            <a:ext cx="2769310" cy="2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8717422" y="2923091"/>
            <a:ext cx="3276600" cy="1496621"/>
          </a:xfrm>
          <a:prstGeom prst="borderCallout1">
            <a:avLst/>
          </a:prstGeom>
          <a:solidFill>
            <a:srgbClr val="FFE6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rgbClr val="324C98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accent6"/>
                </a:solidFill>
              </a:rPr>
              <a:t>The MAC </a:t>
            </a:r>
            <a:r>
              <a:rPr lang="en-US" altLang="en-US" sz="1600" dirty="0">
                <a:solidFill>
                  <a:schemeClr val="accent6"/>
                </a:solidFill>
              </a:rPr>
              <a:t>address </a:t>
            </a:r>
            <a:r>
              <a:rPr lang="en-US" altLang="en-US" sz="1600" dirty="0" smtClean="0">
                <a:solidFill>
                  <a:schemeClr val="accent6"/>
                </a:solidFill>
              </a:rPr>
              <a:t>is printed on the </a:t>
            </a:r>
            <a:r>
              <a:rPr lang="en-US" altLang="en-US" sz="1600" dirty="0">
                <a:solidFill>
                  <a:schemeClr val="accent6"/>
                </a:solidFill>
              </a:rPr>
              <a:t>surface of </a:t>
            </a:r>
            <a:r>
              <a:rPr lang="en-US" altLang="en-US" sz="1600" dirty="0" smtClean="0">
                <a:solidFill>
                  <a:schemeClr val="accent6"/>
                </a:solidFill>
              </a:rPr>
              <a:t>the chip and </a:t>
            </a:r>
            <a:r>
              <a:rPr lang="en-US" altLang="en-US" sz="1600" dirty="0">
                <a:solidFill>
                  <a:schemeClr val="accent6"/>
                </a:solidFill>
              </a:rPr>
              <a:t>burned </a:t>
            </a:r>
            <a:r>
              <a:rPr lang="en-US" altLang="en-US" sz="1600" dirty="0" smtClean="0">
                <a:solidFill>
                  <a:schemeClr val="accent6"/>
                </a:solidFill>
              </a:rPr>
              <a:t>into the ROM chip: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accent6"/>
                </a:solidFill>
              </a:rPr>
              <a:t>004005-607D49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accent6"/>
                </a:solidFill>
              </a:rPr>
              <a:t>In computer terms: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accent6"/>
                </a:solidFill>
              </a:rPr>
              <a:t>00-40-05-60-7D-49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0355722" y="4362450"/>
            <a:ext cx="0" cy="14517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0106025" y="5704121"/>
            <a:ext cx="638175" cy="52522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8486</TotalTime>
  <Words>1355</Words>
  <Application>Microsoft Office PowerPoint</Application>
  <PresentationFormat>Widescreen</PresentationFormat>
  <Paragraphs>206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 Light</vt:lpstr>
      <vt:lpstr>Wingdings</vt:lpstr>
      <vt:lpstr>Metropolitan</vt:lpstr>
      <vt:lpstr> Exploring the World of Network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Day: MIS 420</dc:title>
  <dc:creator>Califf, Chris</dc:creator>
  <cp:lastModifiedBy>Christopher Califf</cp:lastModifiedBy>
  <cp:revision>52</cp:revision>
  <dcterms:created xsi:type="dcterms:W3CDTF">2014-08-20T20:52:11Z</dcterms:created>
  <dcterms:modified xsi:type="dcterms:W3CDTF">2019-04-08T18:09:33Z</dcterms:modified>
</cp:coreProperties>
</file>